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39"/>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1"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90" r:id="rId34"/>
    <p:sldId id="291" r:id="rId35"/>
    <p:sldId id="292" r:id="rId36"/>
    <p:sldId id="289" r:id="rId37"/>
    <p:sldId id="293" r:id="rId3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67" autoAdjust="0"/>
  </p:normalViewPr>
  <p:slideViewPr>
    <p:cSldViewPr>
      <p:cViewPr varScale="1">
        <p:scale>
          <a:sx n="75" d="100"/>
          <a:sy n="75" d="100"/>
        </p:scale>
        <p:origin x="-101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FDF0E3-514C-46E2-A4EF-639794C2D944}" type="datetimeFigureOut">
              <a:rPr lang="it-IT" smtClean="0"/>
              <a:pPr/>
              <a:t>13/05/2011</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8747CD-1462-4983-B4E1-535B08CB19B8}"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BF8747CD-1462-4983-B4E1-535B08CB19B8}" type="slidenum">
              <a:rPr lang="it-IT" smtClean="0"/>
              <a:pPr/>
              <a:t>1</a:t>
            </a:fld>
            <a:endParaRPr lang="it-I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10</a:t>
            </a:fld>
            <a:endParaRPr lang="it-I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11</a:t>
            </a:fld>
            <a:endParaRPr lang="it-IT"/>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12</a:t>
            </a:fld>
            <a:endParaRPr lang="it-IT"/>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13</a:t>
            </a:fld>
            <a:endParaRPr lang="it-IT"/>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14</a:t>
            </a:fld>
            <a:endParaRPr 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15</a:t>
            </a:fld>
            <a:endParaRPr lang="it-IT"/>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16</a:t>
            </a:fld>
            <a:endParaRPr lang="it-IT"/>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17</a:t>
            </a:fld>
            <a:endParaRPr lang="it-IT"/>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18</a:t>
            </a:fld>
            <a:endParaRPr lang="it-IT"/>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19</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2</a:t>
            </a:fld>
            <a:endParaRPr lang="it-IT"/>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20</a:t>
            </a:fld>
            <a:endParaRPr lang="it-IT"/>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21</a:t>
            </a:fld>
            <a:endParaRPr lang="it-IT"/>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22</a:t>
            </a:fld>
            <a:endParaRPr lang="it-IT"/>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23</a:t>
            </a:fld>
            <a:endParaRPr lang="it-IT"/>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24</a:t>
            </a:fld>
            <a:endParaRPr lang="it-IT"/>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25</a:t>
            </a:fld>
            <a:endParaRPr lang="it-IT"/>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26</a:t>
            </a:fld>
            <a:endParaRPr lang="it-IT"/>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27</a:t>
            </a:fld>
            <a:endParaRPr lang="it-IT"/>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28</a:t>
            </a:fld>
            <a:endParaRPr lang="it-IT"/>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29</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3</a:t>
            </a:fld>
            <a:endParaRPr lang="it-IT"/>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30</a:t>
            </a:fld>
            <a:endParaRPr lang="it-IT"/>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31</a:t>
            </a:fld>
            <a:endParaRPr lang="it-IT"/>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32</a:t>
            </a:fld>
            <a:endParaRPr lang="it-IT"/>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33</a:t>
            </a:fld>
            <a:endParaRPr lang="it-IT"/>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34</a:t>
            </a:fld>
            <a:endParaRPr lang="it-IT"/>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35</a:t>
            </a:fld>
            <a:endParaRPr lang="it-IT"/>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36</a:t>
            </a:fld>
            <a:endParaRPr lang="it-IT"/>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37</a:t>
            </a:fld>
            <a:endParaRPr lang="it-I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4</a:t>
            </a:fld>
            <a:endParaRPr lang="it-I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5</a:t>
            </a:fld>
            <a:endParaRPr lang="it-I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6</a:t>
            </a:fld>
            <a:endParaRPr lang="it-I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7</a:t>
            </a:fld>
            <a:endParaRPr lang="it-I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8</a:t>
            </a:fld>
            <a:endParaRPr lang="it-I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a:p>
        </p:txBody>
      </p:sp>
      <p:sp>
        <p:nvSpPr>
          <p:cNvPr id="4" name="Segnaposto numero diapositiva 3"/>
          <p:cNvSpPr>
            <a:spLocks noGrp="1"/>
          </p:cNvSpPr>
          <p:nvPr>
            <p:ph type="sldNum" sz="quarter" idx="10"/>
          </p:nvPr>
        </p:nvSpPr>
        <p:spPr/>
        <p:txBody>
          <a:bodyPr/>
          <a:lstStyle/>
          <a:p>
            <a:fld id="{BF8747CD-1462-4983-B4E1-535B08CB19B8}" type="slidenum">
              <a:rPr lang="it-IT" smtClean="0"/>
              <a:pPr/>
              <a:t>9</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Triangolo rettango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o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it-IT" smtClean="0"/>
              <a:t>Fare clic per modificare lo stile del titolo</a:t>
            </a:r>
            <a:endParaRPr kumimoji="0" lang="en-US"/>
          </a:p>
        </p:txBody>
      </p:sp>
      <p:sp>
        <p:nvSpPr>
          <p:cNvPr id="17" name="Sottotito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grpSp>
        <p:nvGrpSpPr>
          <p:cNvPr id="2" name="Gruppo 1"/>
          <p:cNvGrpSpPr/>
          <p:nvPr/>
        </p:nvGrpSpPr>
        <p:grpSpPr>
          <a:xfrm>
            <a:off x="-3765" y="4953000"/>
            <a:ext cx="9147765" cy="1912088"/>
            <a:chOff x="-3765" y="4832896"/>
            <a:chExt cx="9147765" cy="2032192"/>
          </a:xfrm>
        </p:grpSpPr>
        <p:sp>
          <p:nvSpPr>
            <p:cNvPr id="7" name="Figura a mano libera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igura a mano libera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igura a mano libera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Connettore 1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egnaposto data 29"/>
          <p:cNvSpPr>
            <a:spLocks noGrp="1"/>
          </p:cNvSpPr>
          <p:nvPr>
            <p:ph type="dt" sz="half" idx="10"/>
          </p:nvPr>
        </p:nvSpPr>
        <p:spPr/>
        <p:txBody>
          <a:bodyPr/>
          <a:lstStyle>
            <a:lvl1pPr>
              <a:defRPr>
                <a:solidFill>
                  <a:srgbClr val="FFFFFF"/>
                </a:solidFill>
              </a:defRPr>
            </a:lvl1pPr>
            <a:extLst/>
          </a:lstStyle>
          <a:p>
            <a:fld id="{35D42AF9-328C-41AE-AA0C-05388D7FFC32}" type="datetimeFigureOut">
              <a:rPr lang="it-IT" smtClean="0"/>
              <a:pPr/>
              <a:t>13/05/2011</a:t>
            </a:fld>
            <a:endParaRPr lang="it-IT"/>
          </a:p>
        </p:txBody>
      </p:sp>
      <p:sp>
        <p:nvSpPr>
          <p:cNvPr id="19" name="Segnaposto piè di pagina 18"/>
          <p:cNvSpPr>
            <a:spLocks noGrp="1"/>
          </p:cNvSpPr>
          <p:nvPr>
            <p:ph type="ftr" sz="quarter" idx="11"/>
          </p:nvPr>
        </p:nvSpPr>
        <p:spPr/>
        <p:txBody>
          <a:bodyPr/>
          <a:lstStyle>
            <a:lvl1pPr>
              <a:defRPr>
                <a:solidFill>
                  <a:schemeClr val="accent1">
                    <a:tint val="20000"/>
                  </a:schemeClr>
                </a:solidFill>
              </a:defRPr>
            </a:lvl1pPr>
            <a:extLst/>
          </a:lstStyle>
          <a:p>
            <a:endParaRPr lang="it-IT"/>
          </a:p>
        </p:txBody>
      </p:sp>
      <p:sp>
        <p:nvSpPr>
          <p:cNvPr id="27" name="Segnaposto numero diapositiva 26"/>
          <p:cNvSpPr>
            <a:spLocks noGrp="1"/>
          </p:cNvSpPr>
          <p:nvPr>
            <p:ph type="sldNum" sz="quarter" idx="12"/>
          </p:nvPr>
        </p:nvSpPr>
        <p:spPr/>
        <p:txBody>
          <a:bodyPr/>
          <a:lstStyle>
            <a:lvl1pPr>
              <a:defRPr>
                <a:solidFill>
                  <a:srgbClr val="FFFFFF"/>
                </a:solidFill>
              </a:defRPr>
            </a:lvl1pPr>
            <a:extLst/>
          </a:lstStyle>
          <a:p>
            <a:fld id="{6443F532-87B6-415A-ABD6-CDEF82BF197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1481329"/>
            <a:ext cx="8229600" cy="4386071"/>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35D42AF9-328C-41AE-AA0C-05388D7FFC32}" type="datetimeFigureOut">
              <a:rPr lang="it-IT" smtClean="0"/>
              <a:pPr/>
              <a:t>13/05/2011</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6443F532-87B6-415A-ABD6-CDEF82BF197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44013" y="274640"/>
            <a:ext cx="1777470" cy="5592761"/>
          </a:xfrm>
        </p:spPr>
        <p:txBody>
          <a:bodyPr vert="eaVert"/>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457200" y="274641"/>
            <a:ext cx="6324600" cy="5592760"/>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35D42AF9-328C-41AE-AA0C-05388D7FFC32}" type="datetimeFigureOut">
              <a:rPr lang="it-IT" smtClean="0"/>
              <a:pPr/>
              <a:t>13/05/2011</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6443F532-87B6-415A-ABD6-CDEF82BF197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35D42AF9-328C-41AE-AA0C-05388D7FFC32}" type="datetimeFigureOut">
              <a:rPr lang="it-IT" smtClean="0"/>
              <a:pPr/>
              <a:t>13/05/2011</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6443F532-87B6-415A-ABD6-CDEF82BF1976}" type="slidenum">
              <a:rPr lang="it-IT" smtClean="0"/>
              <a:pPr/>
              <a:t>‹N›</a:t>
            </a:fld>
            <a:endParaRPr lang="it-IT"/>
          </a:p>
        </p:txBody>
      </p:sp>
      <p:sp>
        <p:nvSpPr>
          <p:cNvPr id="7" name="Titolo 6"/>
          <p:cNvSpPr>
            <a:spLocks noGrp="1"/>
          </p:cNvSpPr>
          <p:nvPr>
            <p:ph type="title"/>
          </p:nvPr>
        </p:nvSpPr>
        <p:spPr/>
        <p:txBody>
          <a:bodyPr rtlCol="0"/>
          <a:lstStyle>
            <a:extLst/>
          </a:lstStyle>
          <a:p>
            <a:r>
              <a:rPr kumimoji="0" lang="it-IT" smtClean="0"/>
              <a:t>Fare clic per modificare lo stile del titolo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extLst/>
          </a:lstStyle>
          <a:p>
            <a:fld id="{35D42AF9-328C-41AE-AA0C-05388D7FFC32}" type="datetimeFigureOut">
              <a:rPr lang="it-IT" smtClean="0"/>
              <a:pPr/>
              <a:t>13/05/2011</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6443F532-87B6-415A-ABD6-CDEF82BF1976}" type="slidenum">
              <a:rPr lang="it-IT" smtClean="0"/>
              <a:pPr/>
              <a:t>‹N›</a:t>
            </a:fld>
            <a:endParaRPr lang="it-IT"/>
          </a:p>
        </p:txBody>
      </p:sp>
      <p:sp>
        <p:nvSpPr>
          <p:cNvPr id="7" name="Gallone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Gallone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2">
        <a:schemeClr val="bg1"/>
      </p:bgRef>
    </p:bg>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35D42AF9-328C-41AE-AA0C-05388D7FFC32}" type="datetimeFigureOut">
              <a:rPr lang="it-IT" smtClean="0"/>
              <a:pPr/>
              <a:t>13/05/2011</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6443F532-87B6-415A-ABD6-CDEF82BF1976}" type="slidenum">
              <a:rPr lang="it-IT" smtClean="0"/>
              <a:pPr/>
              <a:t>‹N›</a:t>
            </a:fld>
            <a:endParaRPr lang="it-IT"/>
          </a:p>
        </p:txBody>
      </p:sp>
      <p:sp>
        <p:nvSpPr>
          <p:cNvPr id="8" name="Titolo 7"/>
          <p:cNvSpPr>
            <a:spLocks noGrp="1"/>
          </p:cNvSpPr>
          <p:nvPr>
            <p:ph type="title"/>
          </p:nvPr>
        </p:nvSpPr>
        <p:spPr/>
        <p:txBody>
          <a:bodyPr rtlCol="0"/>
          <a:lstStyle>
            <a:extLst/>
          </a:lstStyle>
          <a:p>
            <a:r>
              <a:rPr kumimoji="0" lang="it-IT" smtClean="0"/>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8229600" cy="1143000"/>
          </a:xfrm>
        </p:spPr>
        <p:txBody>
          <a:bodyPr anchor="ctr"/>
          <a:lstStyle>
            <a:lvl1pPr>
              <a:defRPr/>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fld id="{35D42AF9-328C-41AE-AA0C-05388D7FFC32}" type="datetimeFigureOut">
              <a:rPr lang="it-IT" smtClean="0"/>
              <a:pPr/>
              <a:t>13/05/2011</a:t>
            </a:fld>
            <a:endParaRPr lang="it-IT"/>
          </a:p>
        </p:txBody>
      </p:sp>
      <p:sp>
        <p:nvSpPr>
          <p:cNvPr id="8" name="Segnaposto piè di pagina 7"/>
          <p:cNvSpPr>
            <a:spLocks noGrp="1"/>
          </p:cNvSpPr>
          <p:nvPr>
            <p:ph type="ftr" sz="quarter" idx="11"/>
          </p:nvPr>
        </p:nvSpPr>
        <p:spPr/>
        <p:txBody>
          <a:bodyPr/>
          <a:lstStyle>
            <a:extLst/>
          </a:lstStyle>
          <a:p>
            <a:endParaRPr lang="it-IT"/>
          </a:p>
        </p:txBody>
      </p:sp>
      <p:sp>
        <p:nvSpPr>
          <p:cNvPr id="9" name="Segnaposto numero diapositiva 8"/>
          <p:cNvSpPr>
            <a:spLocks noGrp="1"/>
          </p:cNvSpPr>
          <p:nvPr>
            <p:ph type="sldNum" sz="quarter" idx="12"/>
          </p:nvPr>
        </p:nvSpPr>
        <p:spPr/>
        <p:txBody>
          <a:bodyPr/>
          <a:lstStyle>
            <a:extLst/>
          </a:lstStyle>
          <a:p>
            <a:fld id="{6443F532-87B6-415A-ABD6-CDEF82BF1976}"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bg>
      <p:bgRef idx="1002">
        <a:schemeClr val="bg1"/>
      </p:bgRef>
    </p:bg>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extLst/>
          </a:lstStyle>
          <a:p>
            <a:fld id="{35D42AF9-328C-41AE-AA0C-05388D7FFC32}" type="datetimeFigureOut">
              <a:rPr lang="it-IT" smtClean="0"/>
              <a:pPr/>
              <a:t>13/05/2011</a:t>
            </a:fld>
            <a:endParaRPr lang="it-IT"/>
          </a:p>
        </p:txBody>
      </p:sp>
      <p:sp>
        <p:nvSpPr>
          <p:cNvPr id="4" name="Segnaposto piè di pagina 3"/>
          <p:cNvSpPr>
            <a:spLocks noGrp="1"/>
          </p:cNvSpPr>
          <p:nvPr>
            <p:ph type="ftr" sz="quarter" idx="11"/>
          </p:nvPr>
        </p:nvSpPr>
        <p:spPr/>
        <p:txBody>
          <a:bodyPr/>
          <a:lstStyle>
            <a:extLst/>
          </a:lstStyle>
          <a:p>
            <a:endParaRPr lang="it-IT"/>
          </a:p>
        </p:txBody>
      </p:sp>
      <p:sp>
        <p:nvSpPr>
          <p:cNvPr id="5" name="Segnaposto numero diapositiva 4"/>
          <p:cNvSpPr>
            <a:spLocks noGrp="1"/>
          </p:cNvSpPr>
          <p:nvPr>
            <p:ph type="sldNum" sz="quarter" idx="12"/>
          </p:nvPr>
        </p:nvSpPr>
        <p:spPr/>
        <p:txBody>
          <a:bodyPr/>
          <a:lstStyle>
            <a:extLst/>
          </a:lstStyle>
          <a:p>
            <a:fld id="{6443F532-87B6-415A-ABD6-CDEF82BF1976}" type="slidenum">
              <a:rPr lang="it-IT" smtClean="0"/>
              <a:pPr/>
              <a:t>‹N›</a:t>
            </a:fld>
            <a:endParaRPr lang="it-IT"/>
          </a:p>
        </p:txBody>
      </p:sp>
      <p:sp>
        <p:nvSpPr>
          <p:cNvPr id="6" name="Titolo 5"/>
          <p:cNvSpPr>
            <a:spLocks noGrp="1"/>
          </p:cNvSpPr>
          <p:nvPr>
            <p:ph type="title"/>
          </p:nvPr>
        </p:nvSpPr>
        <p:spPr/>
        <p:txBody>
          <a:bodyPr rtlCol="0"/>
          <a:lstStyle>
            <a:extLst/>
          </a:lstStyle>
          <a:p>
            <a:r>
              <a:rPr kumimoji="0" lang="it-IT" smtClean="0"/>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extLst/>
          </a:lstStyle>
          <a:p>
            <a:fld id="{35D42AF9-328C-41AE-AA0C-05388D7FFC32}" type="datetimeFigureOut">
              <a:rPr lang="it-IT" smtClean="0"/>
              <a:pPr/>
              <a:t>13/05/2011</a:t>
            </a:fld>
            <a:endParaRPr lang="it-IT"/>
          </a:p>
        </p:txBody>
      </p:sp>
      <p:sp>
        <p:nvSpPr>
          <p:cNvPr id="3" name="Segnaposto piè di pagina 2"/>
          <p:cNvSpPr>
            <a:spLocks noGrp="1"/>
          </p:cNvSpPr>
          <p:nvPr>
            <p:ph type="ftr" sz="quarter" idx="11"/>
          </p:nvPr>
        </p:nvSpPr>
        <p:spPr/>
        <p:txBody>
          <a:bodyPr/>
          <a:lstStyle>
            <a:extLst/>
          </a:lstStyle>
          <a:p>
            <a:endParaRPr lang="it-IT"/>
          </a:p>
        </p:txBody>
      </p:sp>
      <p:sp>
        <p:nvSpPr>
          <p:cNvPr id="4" name="Segnaposto numero diapositiva 3"/>
          <p:cNvSpPr>
            <a:spLocks noGrp="1"/>
          </p:cNvSpPr>
          <p:nvPr>
            <p:ph type="sldNum" sz="quarter" idx="12"/>
          </p:nvPr>
        </p:nvSpPr>
        <p:spPr/>
        <p:txBody>
          <a:bodyPr/>
          <a:lstStyle>
            <a:extLst/>
          </a:lstStyle>
          <a:p>
            <a:fld id="{6443F532-87B6-415A-ABD6-CDEF82BF197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it-IT" smtClean="0"/>
              <a:t>Fare clic per modificare stili del testo dello schema</a:t>
            </a:r>
          </a:p>
        </p:txBody>
      </p:sp>
      <p:sp>
        <p:nvSpPr>
          <p:cNvPr id="4" name="Segnaposto contenut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a:xfrm>
            <a:off x="6727032" y="6407944"/>
            <a:ext cx="1920240" cy="365760"/>
          </a:xfrm>
        </p:spPr>
        <p:txBody>
          <a:bodyPr/>
          <a:lstStyle>
            <a:extLst/>
          </a:lstStyle>
          <a:p>
            <a:fld id="{35D42AF9-328C-41AE-AA0C-05388D7FFC32}" type="datetimeFigureOut">
              <a:rPr lang="it-IT" smtClean="0"/>
              <a:pPr/>
              <a:t>13/05/2011</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6443F532-87B6-415A-ABD6-CDEF82BF1976}"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2">
        <a:schemeClr val="bg1"/>
      </p:bgRef>
    </p:bg>
    <p:spTree>
      <p:nvGrpSpPr>
        <p:cNvPr id="1" name=""/>
        <p:cNvGrpSpPr/>
        <p:nvPr/>
      </p:nvGrpSpPr>
      <p:grpSpPr>
        <a:xfrm>
          <a:off x="0" y="0"/>
          <a:ext cx="0" cy="0"/>
          <a:chOff x="0" y="0"/>
          <a:chExt cx="0" cy="0"/>
        </a:xfrm>
      </p:grpSpPr>
      <p:sp>
        <p:nvSpPr>
          <p:cNvPr id="4" name="Segnaposto tes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it-IT" smtClean="0"/>
              <a:t>Fare clic per modificare stili del testo dello schema</a:t>
            </a:r>
          </a:p>
        </p:txBody>
      </p:sp>
      <p:sp>
        <p:nvSpPr>
          <p:cNvPr id="3" name="Segnaposto immagin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it-IT" smtClean="0"/>
              <a:t>Fare clic sull'icona per inserire un'immagine</a:t>
            </a:r>
            <a:endParaRPr kumimoji="0" lang="en-US" dirty="0"/>
          </a:p>
        </p:txBody>
      </p:sp>
      <p:sp>
        <p:nvSpPr>
          <p:cNvPr id="5" name="Segnaposto data 4"/>
          <p:cNvSpPr>
            <a:spLocks noGrp="1"/>
          </p:cNvSpPr>
          <p:nvPr>
            <p:ph type="dt" sz="half" idx="10"/>
          </p:nvPr>
        </p:nvSpPr>
        <p:spPr/>
        <p:txBody>
          <a:bodyPr/>
          <a:lstStyle>
            <a:lvl1pPr>
              <a:defRPr>
                <a:solidFill>
                  <a:schemeClr val="tx1"/>
                </a:solidFill>
              </a:defRPr>
            </a:lvl1pPr>
            <a:extLst/>
          </a:lstStyle>
          <a:p>
            <a:fld id="{35D42AF9-328C-41AE-AA0C-05388D7FFC32}" type="datetimeFigureOut">
              <a:rPr lang="it-IT" smtClean="0"/>
              <a:pPr/>
              <a:t>13/05/2011</a:t>
            </a:fld>
            <a:endParaRPr lang="it-IT"/>
          </a:p>
        </p:txBody>
      </p:sp>
      <p:sp>
        <p:nvSpPr>
          <p:cNvPr id="6" name="Segnaposto piè di pagina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t-IT"/>
          </a:p>
        </p:txBody>
      </p:sp>
      <p:sp>
        <p:nvSpPr>
          <p:cNvPr id="7" name="Segnaposto numero diapositiva 6"/>
          <p:cNvSpPr>
            <a:spLocks noGrp="1"/>
          </p:cNvSpPr>
          <p:nvPr>
            <p:ph type="sldNum" sz="quarter" idx="12"/>
          </p:nvPr>
        </p:nvSpPr>
        <p:spPr/>
        <p:txBody>
          <a:bodyPr/>
          <a:lstStyle>
            <a:lvl1pPr>
              <a:defRPr>
                <a:solidFill>
                  <a:schemeClr val="tx1"/>
                </a:solidFill>
              </a:defRPr>
            </a:lvl1pPr>
            <a:extLst/>
          </a:lstStyle>
          <a:p>
            <a:fld id="{6443F532-87B6-415A-ABD6-CDEF82BF1976}" type="slidenum">
              <a:rPr lang="it-IT" smtClean="0"/>
              <a:pPr/>
              <a:t>‹N›</a:t>
            </a:fld>
            <a:endParaRPr lang="it-IT"/>
          </a:p>
        </p:txBody>
      </p:sp>
      <p:sp>
        <p:nvSpPr>
          <p:cNvPr id="2" name="Tito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it-IT" smtClean="0"/>
              <a:t>Fare clic per modificare lo stile del titolo</a:t>
            </a:r>
            <a:endParaRPr kumimoji="0" lang="en-US"/>
          </a:p>
        </p:txBody>
      </p:sp>
      <p:sp>
        <p:nvSpPr>
          <p:cNvPr id="8" name="Figura a mano libera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igura a mano libera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Triangolo rettangolo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Connettore 1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Gallone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Gallone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igura a mano libera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igura a mano libera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Triangolo rettangol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Connettore 1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egnaposto tito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it-IT" smtClean="0"/>
              <a:t>Fare clic per modificare lo stile del titolo</a:t>
            </a:r>
            <a:endParaRPr kumimoji="0" lang="en-US"/>
          </a:p>
        </p:txBody>
      </p:sp>
      <p:sp>
        <p:nvSpPr>
          <p:cNvPr id="30" name="Segnaposto testo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10" name="Segnaposto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5D42AF9-328C-41AE-AA0C-05388D7FFC32}" type="datetimeFigureOut">
              <a:rPr lang="it-IT" smtClean="0"/>
              <a:pPr/>
              <a:t>13/05/2011</a:t>
            </a:fld>
            <a:endParaRPr lang="it-IT"/>
          </a:p>
        </p:txBody>
      </p:sp>
      <p:sp>
        <p:nvSpPr>
          <p:cNvPr id="22" name="Segnaposto piè di pagina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t-IT"/>
          </a:p>
        </p:txBody>
      </p:sp>
      <p:sp>
        <p:nvSpPr>
          <p:cNvPr id="18" name="Segnaposto numero diapositiva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443F532-87B6-415A-ABD6-CDEF82BF1976}"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1916832"/>
            <a:ext cx="8496944" cy="1399032"/>
          </a:xfrm>
        </p:spPr>
        <p:txBody>
          <a:bodyPr>
            <a:noAutofit/>
          </a:bodyPr>
          <a:lstStyle/>
          <a:p>
            <a:r>
              <a:rPr lang="it-IT" sz="4800" b="1" dirty="0" smtClean="0"/>
              <a:t>LA RELAZIONE EDUCATIVA</a:t>
            </a:r>
            <a:endParaRPr lang="it-IT" sz="48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buNone/>
            </a:pPr>
            <a:r>
              <a:rPr lang="it-IT" dirty="0" smtClean="0"/>
              <a:t> </a:t>
            </a:r>
          </a:p>
          <a:p>
            <a:pPr algn="ctr">
              <a:buNone/>
            </a:pPr>
            <a:r>
              <a:rPr lang="it-IT" sz="4800" dirty="0" smtClean="0"/>
              <a:t>E ciò che permette all’atto educativo di diventare un evento </a:t>
            </a:r>
            <a:r>
              <a:rPr lang="it-IT" sz="4800" b="1" i="1" u="sng" dirty="0" smtClean="0"/>
              <a:t>mirato</a:t>
            </a:r>
            <a:r>
              <a:rPr lang="it-IT" sz="4800" b="1" dirty="0" smtClean="0"/>
              <a:t> </a:t>
            </a:r>
            <a:r>
              <a:rPr lang="it-IT" sz="4800" dirty="0" smtClean="0"/>
              <a:t>ad obiettivi precisi e </a:t>
            </a:r>
          </a:p>
          <a:p>
            <a:pPr algn="ctr">
              <a:buNone/>
            </a:pPr>
            <a:r>
              <a:rPr lang="it-IT" sz="4800" b="1" i="1" u="sng" dirty="0" smtClean="0"/>
              <a:t>non improvvisato</a:t>
            </a:r>
            <a:endParaRPr lang="it-IT" sz="4800" b="1" i="1" u="sng" dirty="0"/>
          </a:p>
        </p:txBody>
      </p:sp>
      <p:sp>
        <p:nvSpPr>
          <p:cNvPr id="3" name="Titolo 2"/>
          <p:cNvSpPr>
            <a:spLocks noGrp="1"/>
          </p:cNvSpPr>
          <p:nvPr>
            <p:ph type="title"/>
          </p:nvPr>
        </p:nvSpPr>
        <p:spPr/>
        <p:txBody>
          <a:bodyPr>
            <a:normAutofit/>
          </a:bodyPr>
          <a:lstStyle/>
          <a:p>
            <a:pPr algn="ctr"/>
            <a:r>
              <a:rPr lang="it-IT" dirty="0" smtClean="0"/>
              <a:t>INTENZIONALITA’</a:t>
            </a:r>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458618"/>
          </a:xfrm>
        </p:spPr>
        <p:txBody>
          <a:bodyPr>
            <a:normAutofit fontScale="90000"/>
          </a:bodyPr>
          <a:lstStyle/>
          <a:p>
            <a:r>
              <a:rPr lang="it-IT" sz="4400" dirty="0" smtClean="0"/>
              <a:t/>
            </a:r>
            <a:br>
              <a:rPr lang="it-IT" sz="4400" dirty="0" smtClean="0"/>
            </a:br>
            <a:r>
              <a:rPr lang="it-IT" sz="4400" dirty="0" smtClean="0"/>
              <a:t>QUESTO SI ESPRIME FORMALMENTE NEL </a:t>
            </a:r>
            <a:r>
              <a:rPr lang="it-IT" sz="4400" u="sng" dirty="0" smtClean="0"/>
              <a:t>PROGETTO</a:t>
            </a:r>
            <a:r>
              <a:rPr lang="it-IT" sz="4400" dirty="0" smtClean="0"/>
              <a:t> DA CUI DOVREBBE PRENDERE L’AVVIO IL LAVORO CON L’UTENTE</a:t>
            </a:r>
            <a:br>
              <a:rPr lang="it-IT" sz="4400" dirty="0" smtClean="0"/>
            </a:br>
            <a:r>
              <a:rPr lang="it-IT" dirty="0" smtClean="0"/>
              <a:t/>
            </a:r>
            <a:br>
              <a:rPr lang="it-IT" dirty="0" smtClean="0"/>
            </a:br>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buNone/>
            </a:pPr>
            <a:endParaRPr lang="it-IT" dirty="0" smtClean="0"/>
          </a:p>
          <a:p>
            <a:pPr>
              <a:buNone/>
            </a:pPr>
            <a:endParaRPr lang="it-IT" dirty="0" smtClean="0"/>
          </a:p>
          <a:p>
            <a:pPr>
              <a:buNone/>
            </a:pPr>
            <a:endParaRPr lang="it-IT" dirty="0" smtClean="0"/>
          </a:p>
          <a:p>
            <a:pPr>
              <a:buNone/>
            </a:pPr>
            <a:r>
              <a:rPr lang="it-IT" sz="8000" dirty="0" smtClean="0"/>
              <a:t>LA GLOBALITA’</a:t>
            </a:r>
            <a:endParaRPr lang="it-IT" sz="8000" dirty="0"/>
          </a:p>
        </p:txBody>
      </p:sp>
      <p:sp>
        <p:nvSpPr>
          <p:cNvPr id="3" name="Titolo 2"/>
          <p:cNvSpPr>
            <a:spLocks noGrp="1"/>
          </p:cNvSpPr>
          <p:nvPr>
            <p:ph type="title"/>
          </p:nvPr>
        </p:nvSpPr>
        <p:spPr/>
        <p:txBody>
          <a:bodyPr/>
          <a:lstStyle/>
          <a:p>
            <a:r>
              <a:rPr lang="it-IT" dirty="0" smtClean="0"/>
              <a:t>Altra caratteristica principale è</a:t>
            </a:r>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2060848"/>
            <a:ext cx="8229600" cy="3946443"/>
          </a:xfrm>
        </p:spPr>
        <p:txBody>
          <a:bodyPr>
            <a:normAutofit/>
          </a:bodyPr>
          <a:lstStyle/>
          <a:p>
            <a:pPr algn="ctr">
              <a:buNone/>
            </a:pPr>
            <a:r>
              <a:rPr lang="it-IT" sz="5400" dirty="0" smtClean="0"/>
              <a:t>Intesa come senso di considerazione della complessità dell’agire umano</a:t>
            </a:r>
            <a:endParaRPr lang="it-IT" sz="5400" dirty="0"/>
          </a:p>
        </p:txBody>
      </p:sp>
      <p:sp>
        <p:nvSpPr>
          <p:cNvPr id="3" name="Titolo 2"/>
          <p:cNvSpPr>
            <a:spLocks noGrp="1"/>
          </p:cNvSpPr>
          <p:nvPr>
            <p:ph type="title"/>
          </p:nvPr>
        </p:nvSpPr>
        <p:spPr/>
        <p:txBody>
          <a:bodyPr>
            <a:normAutofit/>
          </a:bodyPr>
          <a:lstStyle/>
          <a:p>
            <a:pPr algn="ctr"/>
            <a:r>
              <a:rPr lang="it-IT" sz="5400" dirty="0" smtClean="0"/>
              <a:t>GLOBALITA’</a:t>
            </a:r>
            <a:endParaRPr lang="it-IT" sz="5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620689"/>
            <a:ext cx="7772400" cy="4680520"/>
          </a:xfrm>
        </p:spPr>
        <p:txBody>
          <a:bodyPr>
            <a:normAutofit/>
          </a:bodyPr>
          <a:lstStyle/>
          <a:p>
            <a:pPr algn="ctr"/>
            <a:r>
              <a:rPr lang="it-IT" dirty="0" smtClean="0"/>
              <a:t>Il comportamento di un individuo non è la risultante di una singola causa, ma di molteplici fattori in costante rapporto tra loro</a:t>
            </a:r>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628800"/>
            <a:ext cx="8229600" cy="4378491"/>
          </a:xfrm>
        </p:spPr>
        <p:txBody>
          <a:bodyPr>
            <a:normAutofit lnSpcReduction="10000"/>
          </a:bodyPr>
          <a:lstStyle/>
          <a:p>
            <a:pPr>
              <a:buNone/>
            </a:pPr>
            <a:endParaRPr lang="it-IT" dirty="0" smtClean="0"/>
          </a:p>
          <a:p>
            <a:pPr algn="ctr">
              <a:buNone/>
            </a:pPr>
            <a:r>
              <a:rPr lang="it-IT" sz="5400" dirty="0" smtClean="0"/>
              <a:t>È considerazione di altri punti di vista per raggiungere una migliore comprensione dell’agire umano</a:t>
            </a:r>
            <a:endParaRPr lang="it-IT" sz="5400" dirty="0"/>
          </a:p>
        </p:txBody>
      </p:sp>
      <p:sp>
        <p:nvSpPr>
          <p:cNvPr id="3" name="Titolo 2"/>
          <p:cNvSpPr>
            <a:spLocks noGrp="1"/>
          </p:cNvSpPr>
          <p:nvPr>
            <p:ph type="title"/>
          </p:nvPr>
        </p:nvSpPr>
        <p:spPr/>
        <p:txBody>
          <a:bodyPr>
            <a:normAutofit/>
          </a:bodyPr>
          <a:lstStyle/>
          <a:p>
            <a:pPr algn="ctr"/>
            <a:r>
              <a:rPr lang="it-IT" sz="5400" dirty="0" smtClean="0"/>
              <a:t>GLOBALITA’</a:t>
            </a:r>
            <a:endParaRPr lang="it-IT" sz="5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836712"/>
            <a:ext cx="7772400" cy="3744415"/>
          </a:xfrm>
        </p:spPr>
        <p:txBody>
          <a:bodyPr>
            <a:normAutofit/>
          </a:bodyPr>
          <a:lstStyle/>
          <a:p>
            <a:pPr algn="ctr"/>
            <a:r>
              <a:rPr lang="it-IT" dirty="0" smtClean="0"/>
              <a:t>È la necessità di aprirsi al contributo di altri operatori e di arricchirsi con esso</a:t>
            </a:r>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098578"/>
          </a:xfrm>
        </p:spPr>
        <p:txBody>
          <a:bodyPr>
            <a:normAutofit/>
          </a:bodyPr>
          <a:lstStyle/>
          <a:p>
            <a:pPr algn="ctr"/>
            <a:r>
              <a:rPr lang="it-IT" sz="5400" dirty="0" smtClean="0"/>
              <a:t>QUESTO E’ IL LAVORO </a:t>
            </a:r>
            <a:r>
              <a:rPr lang="it-IT" sz="5400" dirty="0" err="1" smtClean="0"/>
              <a:t>D’</a:t>
            </a:r>
            <a:r>
              <a:rPr lang="it-IT" sz="5400" u="sng" dirty="0" err="1" smtClean="0"/>
              <a:t>EQUIPE</a:t>
            </a:r>
            <a:endParaRPr lang="it-IT" sz="5400" u="sng"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2996952"/>
            <a:ext cx="8229600" cy="3010339"/>
          </a:xfrm>
        </p:spPr>
        <p:txBody>
          <a:bodyPr>
            <a:normAutofit/>
          </a:bodyPr>
          <a:lstStyle/>
          <a:p>
            <a:pPr algn="ctr">
              <a:buNone/>
            </a:pPr>
            <a:r>
              <a:rPr lang="it-IT" sz="6000" b="1" dirty="0" smtClean="0"/>
              <a:t>RETE</a:t>
            </a:r>
            <a:endParaRPr lang="it-IT" sz="6000" b="1" dirty="0"/>
          </a:p>
        </p:txBody>
      </p:sp>
      <p:sp>
        <p:nvSpPr>
          <p:cNvPr id="3" name="Titolo 2"/>
          <p:cNvSpPr>
            <a:spLocks noGrp="1"/>
          </p:cNvSpPr>
          <p:nvPr>
            <p:ph type="title"/>
          </p:nvPr>
        </p:nvSpPr>
        <p:spPr>
          <a:xfrm>
            <a:off x="457200" y="274638"/>
            <a:ext cx="8229600" cy="2866330"/>
          </a:xfrm>
        </p:spPr>
        <p:txBody>
          <a:bodyPr>
            <a:normAutofit/>
          </a:bodyPr>
          <a:lstStyle/>
          <a:p>
            <a:pPr algn="ctr"/>
            <a:r>
              <a:rPr lang="it-IT" dirty="0" smtClean="0"/>
              <a:t>Oltre al lavoro di équipe deve esserci anche un lavoro di </a:t>
            </a:r>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674642"/>
          </a:xfrm>
        </p:spPr>
        <p:txBody>
          <a:bodyPr/>
          <a:lstStyle/>
          <a:p>
            <a:pPr algn="ctr"/>
            <a:r>
              <a:rPr lang="it-IT" dirty="0" smtClean="0"/>
              <a:t>Il lavoro di RETE è la collaborazione con le altre agenzie di educazione </a:t>
            </a:r>
            <a:br>
              <a:rPr lang="it-IT" dirty="0" smtClean="0"/>
            </a:br>
            <a:r>
              <a:rPr lang="it-IT" dirty="0" smtClean="0"/>
              <a:t>(ad es. : famiglia, scuola)</a:t>
            </a:r>
            <a:br>
              <a:rPr lang="it-IT" dirty="0" smtClean="0"/>
            </a:br>
            <a:r>
              <a:rPr lang="it-IT" dirty="0" smtClean="0"/>
              <a:t>e altre istituzioni o enti ed associazioni presenti sul territorio</a:t>
            </a:r>
            <a:br>
              <a:rPr lang="it-IT" dirty="0" smtClean="0"/>
            </a:br>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endParaRPr lang="it-IT" dirty="0" smtClean="0"/>
          </a:p>
          <a:p>
            <a:endParaRPr lang="it-IT" dirty="0" smtClean="0"/>
          </a:p>
          <a:p>
            <a:endParaRPr lang="it-IT" dirty="0" smtClean="0"/>
          </a:p>
          <a:p>
            <a:pPr algn="ctr">
              <a:buNone/>
            </a:pPr>
            <a:r>
              <a:rPr lang="it-IT" sz="4400" dirty="0" smtClean="0"/>
              <a:t>È il </a:t>
            </a:r>
            <a:r>
              <a:rPr lang="it-IT" sz="4400" u="sng" dirty="0" smtClean="0"/>
              <a:t>legame</a:t>
            </a:r>
            <a:r>
              <a:rPr lang="it-IT" sz="4400" dirty="0" smtClean="0"/>
              <a:t> che unisce due o più persone</a:t>
            </a:r>
            <a:endParaRPr lang="it-IT" sz="4400" dirty="0"/>
          </a:p>
        </p:txBody>
      </p:sp>
      <p:sp>
        <p:nvSpPr>
          <p:cNvPr id="3" name="Titolo 2"/>
          <p:cNvSpPr>
            <a:spLocks noGrp="1"/>
          </p:cNvSpPr>
          <p:nvPr>
            <p:ph type="title"/>
          </p:nvPr>
        </p:nvSpPr>
        <p:spPr/>
        <p:txBody>
          <a:bodyPr/>
          <a:lstStyle/>
          <a:p>
            <a:pPr algn="ctr"/>
            <a:r>
              <a:rPr lang="it-IT" u="sng" dirty="0" smtClean="0"/>
              <a:t>LA RELAZIONE</a:t>
            </a:r>
            <a:endParaRPr lang="it-IT" u="sng"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22376" y="1059712"/>
            <a:ext cx="7772400" cy="1505192"/>
          </a:xfrm>
        </p:spPr>
        <p:txBody>
          <a:bodyPr>
            <a:normAutofit fontScale="90000"/>
          </a:bodyPr>
          <a:lstStyle/>
          <a:p>
            <a:r>
              <a:rPr lang="it-IT" dirty="0" smtClean="0"/>
              <a:t>PERCHE’ </a:t>
            </a:r>
            <a:r>
              <a:rPr lang="it-IT" dirty="0" err="1" smtClean="0"/>
              <a:t>CI</a:t>
            </a:r>
            <a:r>
              <a:rPr lang="it-IT" dirty="0" smtClean="0"/>
              <a:t> SIA UN BUON INTERVENTO BISOGNA PORRE ATTENZIONE ALLA</a:t>
            </a:r>
            <a:endParaRPr lang="it-IT" dirty="0"/>
          </a:p>
        </p:txBody>
      </p:sp>
      <p:sp>
        <p:nvSpPr>
          <p:cNvPr id="3" name="Segnaposto testo 2"/>
          <p:cNvSpPr>
            <a:spLocks noGrp="1"/>
          </p:cNvSpPr>
          <p:nvPr>
            <p:ph type="body" idx="1"/>
          </p:nvPr>
        </p:nvSpPr>
        <p:spPr>
          <a:xfrm>
            <a:off x="3851920" y="2852936"/>
            <a:ext cx="4642793" cy="1080120"/>
          </a:xfrm>
        </p:spPr>
        <p:txBody>
          <a:bodyPr>
            <a:noAutofit/>
          </a:bodyPr>
          <a:lstStyle/>
          <a:p>
            <a:pPr algn="ctr"/>
            <a:r>
              <a:rPr lang="it-IT" sz="6000" b="1" u="sng" dirty="0" smtClean="0"/>
              <a:t>DISTANZA</a:t>
            </a:r>
            <a:endParaRPr lang="it-IT" sz="6000" b="1" u="sng"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6525344"/>
          </a:xfrm>
        </p:spPr>
        <p:txBody>
          <a:bodyPr>
            <a:normAutofit fontScale="90000"/>
          </a:bodyPr>
          <a:lstStyle/>
          <a:p>
            <a:pPr algn="ctr"/>
            <a:r>
              <a:rPr lang="it-IT" sz="6000" dirty="0" smtClean="0"/>
              <a:t/>
            </a:r>
            <a:br>
              <a:rPr lang="it-IT" sz="6000" dirty="0" smtClean="0"/>
            </a:br>
            <a:r>
              <a:rPr lang="it-IT" sz="6000" dirty="0" smtClean="0"/>
              <a:t>E’ L’EQUILIBRIO TRA IL COINVOLGIMENTO RISPETTO A DETERMINATE SITUAZIONI E LA TROPPA INDIFFERENZA E DISTACCO</a:t>
            </a:r>
            <a:endParaRPr lang="it-IT" sz="6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2204864"/>
            <a:ext cx="8229600" cy="3802427"/>
          </a:xfrm>
        </p:spPr>
        <p:txBody>
          <a:bodyPr>
            <a:normAutofit/>
          </a:bodyPr>
          <a:lstStyle/>
          <a:p>
            <a:r>
              <a:rPr lang="it-IT" sz="3200" dirty="0" smtClean="0"/>
              <a:t>Genuinità o spontaneità</a:t>
            </a:r>
          </a:p>
          <a:p>
            <a:r>
              <a:rPr lang="it-IT" sz="3200" dirty="0" smtClean="0"/>
              <a:t>Accettazione incondizionata o considerazione positiva incondizionata</a:t>
            </a:r>
          </a:p>
          <a:p>
            <a:r>
              <a:rPr lang="it-IT" sz="3200" dirty="0" smtClean="0"/>
              <a:t>Comprensione empatica</a:t>
            </a:r>
          </a:p>
          <a:p>
            <a:r>
              <a:rPr lang="it-IT" sz="3200" dirty="0" smtClean="0"/>
              <a:t>Confronto</a:t>
            </a:r>
          </a:p>
          <a:p>
            <a:r>
              <a:rPr lang="it-IT" sz="3200" dirty="0" smtClean="0"/>
              <a:t>Immediatezza</a:t>
            </a:r>
            <a:endParaRPr lang="it-IT" sz="3200" dirty="0"/>
          </a:p>
        </p:txBody>
      </p:sp>
      <p:sp>
        <p:nvSpPr>
          <p:cNvPr id="3" name="Titolo 2"/>
          <p:cNvSpPr>
            <a:spLocks noGrp="1"/>
          </p:cNvSpPr>
          <p:nvPr>
            <p:ph type="title"/>
          </p:nvPr>
        </p:nvSpPr>
        <p:spPr/>
        <p:txBody>
          <a:bodyPr>
            <a:normAutofit fontScale="90000"/>
          </a:bodyPr>
          <a:lstStyle/>
          <a:p>
            <a:pPr algn="ctr"/>
            <a:r>
              <a:rPr lang="it-IT" dirty="0" smtClean="0"/>
              <a:t>Disposizioni personali dell’educatore-animatore</a:t>
            </a:r>
            <a:endParaRPr lang="it-IT"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buNone/>
            </a:pPr>
            <a:r>
              <a:rPr lang="it-IT" dirty="0" smtClean="0"/>
              <a:t>Essere sempre se stesso, in collegamento con i propri sentimenti e con ciò che nel rapporto si sta svolgendo dentro di lui, senza sentire la necessità di negarlo o distorcerlo. La genuinità implica la congruenza fra i livelli psicologici (fra ciò che si sente,ciò che si pensa, fra ciò che si fa e ciò che si è).</a:t>
            </a:r>
          </a:p>
          <a:p>
            <a:pPr>
              <a:buNone/>
            </a:pPr>
            <a:r>
              <a:rPr lang="it-IT" dirty="0" smtClean="0"/>
              <a:t>Essere se stessi, è necessario ma, è evidente in senso costruttivo. </a:t>
            </a:r>
            <a:endParaRPr lang="it-IT" dirty="0"/>
          </a:p>
        </p:txBody>
      </p:sp>
      <p:sp>
        <p:nvSpPr>
          <p:cNvPr id="3" name="Titolo 2"/>
          <p:cNvSpPr>
            <a:spLocks noGrp="1"/>
          </p:cNvSpPr>
          <p:nvPr>
            <p:ph type="title"/>
          </p:nvPr>
        </p:nvSpPr>
        <p:spPr/>
        <p:txBody>
          <a:bodyPr/>
          <a:lstStyle/>
          <a:p>
            <a:r>
              <a:rPr lang="it-IT" dirty="0" smtClean="0"/>
              <a:t>GENUINITA’ O SPONTANEITA’</a:t>
            </a:r>
            <a:endParaRPr lang="it-IT"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2204864"/>
            <a:ext cx="8229600" cy="3802427"/>
          </a:xfrm>
        </p:spPr>
        <p:txBody>
          <a:bodyPr/>
          <a:lstStyle/>
          <a:p>
            <a:pPr>
              <a:buNone/>
            </a:pPr>
            <a:r>
              <a:rPr lang="it-IT" dirty="0" smtClean="0"/>
              <a:t>Si intende l’atteggiamento di non porre delle condizioni al fatto di “accettare” </a:t>
            </a:r>
            <a:r>
              <a:rPr lang="it-IT" dirty="0" smtClean="0"/>
              <a:t>,mantenere </a:t>
            </a:r>
            <a:r>
              <a:rPr lang="it-IT" dirty="0" smtClean="0"/>
              <a:t>una positiva disposizione verso la persona a cui ci rivolgiamo.</a:t>
            </a:r>
          </a:p>
          <a:p>
            <a:pPr>
              <a:buNone/>
            </a:pPr>
            <a:r>
              <a:rPr lang="it-IT" dirty="0" smtClean="0"/>
              <a:t>Questa dimensione è legata alla capacità dell’educatore-animatore di interagire senza dare giudizi morali.</a:t>
            </a:r>
            <a:endParaRPr lang="it-IT" dirty="0"/>
          </a:p>
        </p:txBody>
      </p:sp>
      <p:sp>
        <p:nvSpPr>
          <p:cNvPr id="3" name="Titolo 2"/>
          <p:cNvSpPr>
            <a:spLocks noGrp="1"/>
          </p:cNvSpPr>
          <p:nvPr>
            <p:ph type="title"/>
          </p:nvPr>
        </p:nvSpPr>
        <p:spPr>
          <a:xfrm>
            <a:off x="457200" y="116632"/>
            <a:ext cx="8229600" cy="1728192"/>
          </a:xfrm>
        </p:spPr>
        <p:txBody>
          <a:bodyPr>
            <a:normAutofit fontScale="90000"/>
          </a:bodyPr>
          <a:lstStyle/>
          <a:p>
            <a:r>
              <a:rPr lang="it-IT" dirty="0" smtClean="0"/>
              <a:t>ACCETTAZIONE INCONDIZIONATA O CONSIDERAZIONE POSITIVA INCONDIZIONATA</a:t>
            </a:r>
            <a:endParaRPr lang="it-IT"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2204864"/>
            <a:ext cx="8229600" cy="3802427"/>
          </a:xfrm>
        </p:spPr>
        <p:txBody>
          <a:bodyPr/>
          <a:lstStyle/>
          <a:p>
            <a:pPr>
              <a:buNone/>
            </a:pPr>
            <a:r>
              <a:rPr lang="it-IT" dirty="0" smtClean="0"/>
              <a:t>Riguarda la capacità di cogliere accuratamente la situazione personale di colui che ci sta di fronte: da ciò che dice e da ciò che è.</a:t>
            </a:r>
          </a:p>
          <a:p>
            <a:pPr>
              <a:buNone/>
            </a:pPr>
            <a:r>
              <a:rPr lang="it-IT" dirty="0" smtClean="0"/>
              <a:t>Corrisponde alla capacità di mettersi al posto dell’altro, di vedere il mondo come lo vede costui.</a:t>
            </a:r>
            <a:endParaRPr lang="it-IT" dirty="0"/>
          </a:p>
        </p:txBody>
      </p:sp>
      <p:sp>
        <p:nvSpPr>
          <p:cNvPr id="3" name="Titolo 2"/>
          <p:cNvSpPr>
            <a:spLocks noGrp="1"/>
          </p:cNvSpPr>
          <p:nvPr>
            <p:ph type="title"/>
          </p:nvPr>
        </p:nvSpPr>
        <p:spPr/>
        <p:txBody>
          <a:bodyPr/>
          <a:lstStyle/>
          <a:p>
            <a:r>
              <a:rPr lang="it-IT" dirty="0" smtClean="0"/>
              <a:t>COMPRENSIONE EMPATICA</a:t>
            </a:r>
            <a:endParaRPr lang="it-IT"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323528" y="1481328"/>
            <a:ext cx="8640960" cy="4525963"/>
          </a:xfrm>
        </p:spPr>
        <p:txBody>
          <a:bodyPr/>
          <a:lstStyle/>
          <a:p>
            <a:pPr>
              <a:buNone/>
            </a:pPr>
            <a:r>
              <a:rPr lang="it-IT" dirty="0" smtClean="0"/>
              <a:t>Inteso come atteggiamento di  “contrapposizione” non alla persona in sé, ma ad alcuni aspetti particolari del suo comportamento che appaiono contraddittori o incoerenti dall’esterno.</a:t>
            </a:r>
          </a:p>
          <a:p>
            <a:pPr>
              <a:buNone/>
            </a:pPr>
            <a:r>
              <a:rPr lang="it-IT" dirty="0" smtClean="0"/>
              <a:t>È una competenza tesa ad abbattere, delicatamente, delle barriere interne che si frappongono alla maturazione della persona.</a:t>
            </a:r>
          </a:p>
        </p:txBody>
      </p:sp>
      <p:sp>
        <p:nvSpPr>
          <p:cNvPr id="3" name="Titolo 2"/>
          <p:cNvSpPr>
            <a:spLocks noGrp="1"/>
          </p:cNvSpPr>
          <p:nvPr>
            <p:ph type="title"/>
          </p:nvPr>
        </p:nvSpPr>
        <p:spPr/>
        <p:txBody>
          <a:bodyPr/>
          <a:lstStyle/>
          <a:p>
            <a:r>
              <a:rPr lang="it-IT" dirty="0" smtClean="0"/>
              <a:t>COFRONTO</a:t>
            </a:r>
            <a:endParaRPr lang="it-IT"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buNone/>
            </a:pPr>
            <a:r>
              <a:rPr lang="it-IT" dirty="0" smtClean="0"/>
              <a:t>Si fa riferimento alla capacità di comunicare all’altro, in modo aperto e diretto, impressioni o rilievi sul modo in cui si sta svolgendo la relazione fra loro in quel momento. </a:t>
            </a:r>
          </a:p>
          <a:p>
            <a:pPr>
              <a:buNone/>
            </a:pPr>
            <a:r>
              <a:rPr lang="it-IT" dirty="0" smtClean="0"/>
              <a:t>Ha lo scopo di offrire un esempio (</a:t>
            </a:r>
            <a:r>
              <a:rPr lang="it-IT" dirty="0" err="1" smtClean="0"/>
              <a:t>modeling</a:t>
            </a:r>
            <a:r>
              <a:rPr lang="it-IT" dirty="0" smtClean="0"/>
              <a:t>) di come è possibile parlare, senza sottintesi o reticenze o allusioni indirette, di ciò che si pensa o si percepisce dell’altro. </a:t>
            </a:r>
            <a:endParaRPr lang="it-IT" dirty="0"/>
          </a:p>
        </p:txBody>
      </p:sp>
      <p:sp>
        <p:nvSpPr>
          <p:cNvPr id="3" name="Titolo 2"/>
          <p:cNvSpPr>
            <a:spLocks noGrp="1"/>
          </p:cNvSpPr>
          <p:nvPr>
            <p:ph type="title"/>
          </p:nvPr>
        </p:nvSpPr>
        <p:spPr/>
        <p:txBody>
          <a:bodyPr/>
          <a:lstStyle/>
          <a:p>
            <a:r>
              <a:rPr lang="it-IT" dirty="0" smtClean="0"/>
              <a:t>IMMEDIATEZZA</a:t>
            </a:r>
            <a:endParaRPr lang="it-IT"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962674"/>
          </a:xfrm>
        </p:spPr>
        <p:txBody>
          <a:bodyPr/>
          <a:lstStyle/>
          <a:p>
            <a:r>
              <a:rPr lang="it-IT" dirty="0" smtClean="0"/>
              <a:t>L’ANIMAZIONE</a:t>
            </a:r>
            <a:br>
              <a:rPr lang="it-IT" dirty="0" smtClean="0"/>
            </a:br>
            <a:r>
              <a:rPr lang="it-IT" dirty="0" smtClean="0"/>
              <a:t/>
            </a:r>
            <a:br>
              <a:rPr lang="it-IT" dirty="0" smtClean="0"/>
            </a:br>
            <a:r>
              <a:rPr lang="it-IT" dirty="0" smtClean="0"/>
              <a:t>Ha una funzione </a:t>
            </a:r>
            <a:r>
              <a:rPr lang="it-IT" dirty="0" smtClean="0"/>
              <a:t>:</a:t>
            </a:r>
            <a:r>
              <a:rPr lang="it-IT" dirty="0" smtClean="0"/>
              <a:t/>
            </a:r>
            <a:br>
              <a:rPr lang="it-IT" dirty="0" smtClean="0"/>
            </a:br>
            <a:r>
              <a:rPr lang="it-IT" dirty="0" smtClean="0"/>
              <a:t>-socializzatrice</a:t>
            </a:r>
            <a:br>
              <a:rPr lang="it-IT" dirty="0" smtClean="0"/>
            </a:br>
            <a:r>
              <a:rPr lang="it-IT" dirty="0" smtClean="0"/>
              <a:t>-ludica e ricreativa</a:t>
            </a:r>
            <a:br>
              <a:rPr lang="it-IT" dirty="0" smtClean="0"/>
            </a:br>
            <a:r>
              <a:rPr lang="it-IT" dirty="0" smtClean="0"/>
              <a:t>-educativa e culturale</a:t>
            </a:r>
            <a:br>
              <a:rPr lang="it-IT" dirty="0" smtClean="0"/>
            </a:br>
            <a:r>
              <a:rPr lang="it-IT" dirty="0" smtClean="0"/>
              <a:t>-di sostegno nelle situazioni di       difficoltà</a:t>
            </a:r>
            <a:endParaRPr lang="it-IT"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04664"/>
            <a:ext cx="8229600" cy="2088232"/>
          </a:xfrm>
        </p:spPr>
        <p:txBody>
          <a:bodyPr>
            <a:normAutofit fontScale="90000"/>
          </a:bodyPr>
          <a:lstStyle/>
          <a:p>
            <a:r>
              <a:rPr lang="it-IT" dirty="0" smtClean="0"/>
              <a:t>COMPITO DELL’ANIMAZIONE</a:t>
            </a:r>
            <a:br>
              <a:rPr lang="it-IT" dirty="0" smtClean="0"/>
            </a:br>
            <a:r>
              <a:rPr lang="it-IT" dirty="0" smtClean="0"/>
              <a:t/>
            </a:r>
            <a:br>
              <a:rPr lang="it-IT" dirty="0" smtClean="0"/>
            </a:br>
            <a:r>
              <a:rPr lang="it-IT" sz="2800" dirty="0" smtClean="0"/>
              <a:t>Il metodo dell’ANIMAZIONE assume il compito di rendere cosciente l’adolescente del mistero che porta dentro e di abilitarlo a rispondere creativamente</a:t>
            </a:r>
            <a:endParaRPr lang="it-IT" dirty="0"/>
          </a:p>
        </p:txBody>
      </p:sp>
      <p:sp>
        <p:nvSpPr>
          <p:cNvPr id="5" name="Segnaposto contenuto 4"/>
          <p:cNvSpPr>
            <a:spLocks noGrp="1"/>
          </p:cNvSpPr>
          <p:nvPr>
            <p:ph sz="quarter" idx="2"/>
          </p:nvPr>
        </p:nvSpPr>
        <p:spPr>
          <a:xfrm>
            <a:off x="457200" y="3645024"/>
            <a:ext cx="4040188" cy="1741033"/>
          </a:xfrm>
        </p:spPr>
        <p:txBody>
          <a:bodyPr/>
          <a:lstStyle/>
          <a:p>
            <a:pPr>
              <a:buNone/>
            </a:pPr>
            <a:r>
              <a:rPr lang="it-IT" dirty="0" smtClean="0"/>
              <a:t>E un metodo di comunicazione </a:t>
            </a:r>
            <a:r>
              <a:rPr lang="it-IT" dirty="0" err="1" smtClean="0"/>
              <a:t>esperenziale</a:t>
            </a:r>
            <a:r>
              <a:rPr lang="it-IT" dirty="0" smtClean="0"/>
              <a:t> </a:t>
            </a:r>
            <a:r>
              <a:rPr lang="it-IT" dirty="0" smtClean="0"/>
              <a:t>“con </a:t>
            </a:r>
            <a:r>
              <a:rPr lang="it-IT" dirty="0" smtClean="0"/>
              <a:t>la persona al centro”</a:t>
            </a:r>
            <a:endParaRPr lang="it-IT" dirty="0"/>
          </a:p>
        </p:txBody>
      </p:sp>
      <p:sp>
        <p:nvSpPr>
          <p:cNvPr id="6" name="Segnaposto contenuto 5"/>
          <p:cNvSpPr>
            <a:spLocks noGrp="1"/>
          </p:cNvSpPr>
          <p:nvPr>
            <p:ph sz="quarter" idx="4"/>
          </p:nvPr>
        </p:nvSpPr>
        <p:spPr>
          <a:xfrm>
            <a:off x="4645025" y="3068960"/>
            <a:ext cx="4041775" cy="3312368"/>
          </a:xfrm>
        </p:spPr>
        <p:txBody>
          <a:bodyPr>
            <a:normAutofit lnSpcReduction="10000"/>
          </a:bodyPr>
          <a:lstStyle/>
          <a:p>
            <a:pPr>
              <a:buNone/>
            </a:pPr>
            <a:r>
              <a:rPr lang="it-IT" dirty="0" smtClean="0"/>
              <a:t>È un impegno a dare forma e ordine ai processi di crescita, facendo gli adolescenti soggetti protagonisti attivi, critici e </a:t>
            </a:r>
            <a:r>
              <a:rPr lang="it-IT" dirty="0" smtClean="0"/>
              <a:t>operativi </a:t>
            </a:r>
            <a:r>
              <a:rPr lang="it-IT" dirty="0" smtClean="0"/>
              <a:t>dei processi personali e relazionali in cui sono coinvolti</a:t>
            </a:r>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endParaRPr lang="it-IT" sz="4400" dirty="0" smtClean="0"/>
          </a:p>
          <a:p>
            <a:pPr algn="ctr">
              <a:buNone/>
            </a:pPr>
            <a:r>
              <a:rPr lang="it-IT" sz="4400" dirty="0" smtClean="0"/>
              <a:t>È quella insita nella natura stessa della persona in quanto individuo</a:t>
            </a:r>
            <a:endParaRPr lang="it-IT" sz="4400" dirty="0"/>
          </a:p>
        </p:txBody>
      </p:sp>
      <p:sp>
        <p:nvSpPr>
          <p:cNvPr id="3" name="Titolo 2"/>
          <p:cNvSpPr>
            <a:spLocks noGrp="1"/>
          </p:cNvSpPr>
          <p:nvPr>
            <p:ph type="title"/>
          </p:nvPr>
        </p:nvSpPr>
        <p:spPr/>
        <p:txBody>
          <a:bodyPr/>
          <a:lstStyle/>
          <a:p>
            <a:r>
              <a:rPr lang="it-IT" dirty="0" smtClean="0"/>
              <a:t>MOTIVAZIONE PRINCIPALE</a:t>
            </a:r>
            <a:endParaRPr lang="it-IT"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722376" y="1059712"/>
            <a:ext cx="7772400" cy="1433184"/>
          </a:xfrm>
        </p:spPr>
        <p:txBody>
          <a:bodyPr>
            <a:normAutofit fontScale="90000"/>
          </a:bodyPr>
          <a:lstStyle/>
          <a:p>
            <a:pPr algn="ctr"/>
            <a:r>
              <a:rPr lang="it-IT" dirty="0" smtClean="0"/>
              <a:t>LO STRUMENTO A DISPOSIZIONE</a:t>
            </a:r>
            <a:endParaRPr lang="it-IT" dirty="0"/>
          </a:p>
        </p:txBody>
      </p:sp>
      <p:sp>
        <p:nvSpPr>
          <p:cNvPr id="3" name="Segnaposto testo 2"/>
          <p:cNvSpPr>
            <a:spLocks noGrp="1"/>
          </p:cNvSpPr>
          <p:nvPr>
            <p:ph type="body" idx="1"/>
          </p:nvPr>
        </p:nvSpPr>
        <p:spPr/>
        <p:txBody>
          <a:bodyPr>
            <a:normAutofit/>
          </a:bodyPr>
          <a:lstStyle/>
          <a:p>
            <a:r>
              <a:rPr lang="it-IT" sz="5400" dirty="0" smtClean="0"/>
              <a:t>IL GIOCO</a:t>
            </a:r>
            <a:endParaRPr lang="it-IT" sz="5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Autofit/>
          </a:bodyPr>
          <a:lstStyle/>
          <a:p>
            <a:pPr algn="ctr">
              <a:buNone/>
            </a:pPr>
            <a:r>
              <a:rPr lang="it-IT" sz="4400" dirty="0" smtClean="0"/>
              <a:t>Per migliorare la cooperazione nel gruppo, superare i conflitti, vincere le paure iniziali, mitigare le tensioni, favorire la comunicazione fra i membri del gruppo</a:t>
            </a:r>
            <a:endParaRPr lang="it-IT" sz="4400" dirty="0"/>
          </a:p>
        </p:txBody>
      </p:sp>
      <p:sp>
        <p:nvSpPr>
          <p:cNvPr id="3" name="Titolo 2"/>
          <p:cNvSpPr>
            <a:spLocks noGrp="1"/>
          </p:cNvSpPr>
          <p:nvPr>
            <p:ph type="title"/>
          </p:nvPr>
        </p:nvSpPr>
        <p:spPr/>
        <p:txBody>
          <a:bodyPr>
            <a:normAutofit/>
          </a:bodyPr>
          <a:lstStyle/>
          <a:p>
            <a:pPr algn="ctr"/>
            <a:r>
              <a:rPr lang="it-IT" sz="6600" dirty="0" smtClean="0"/>
              <a:t>IL GIOCO</a:t>
            </a:r>
            <a:endParaRPr lang="it-IT" sz="66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674642"/>
          </a:xfrm>
        </p:spPr>
        <p:txBody>
          <a:bodyPr>
            <a:normAutofit/>
          </a:bodyPr>
          <a:lstStyle/>
          <a:p>
            <a:r>
              <a:rPr lang="it-IT" sz="4800" dirty="0" smtClean="0"/>
              <a:t>Il gioco non è solo un momento per riempire i momenti liberi ma è un’attività fondamentale, indispensabile per la crescita e lo sviluppo di ogni ragazzo.</a:t>
            </a:r>
            <a:endParaRPr lang="it-IT" sz="48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6322714"/>
          </a:xfrm>
        </p:spPr>
        <p:txBody>
          <a:bodyPr>
            <a:normAutofit/>
          </a:bodyPr>
          <a:lstStyle/>
          <a:p>
            <a:r>
              <a:rPr lang="it-IT" dirty="0" smtClean="0"/>
              <a:t>- </a:t>
            </a:r>
            <a:r>
              <a:rPr lang="it-IT" sz="3600" dirty="0" smtClean="0"/>
              <a:t>Nel gioco il ragazzo prende coscienza del proprio corpo, dei propri limiti e delle proprie possibilità, anche le più nascoste</a:t>
            </a:r>
            <a:br>
              <a:rPr lang="it-IT" sz="3600" dirty="0" smtClean="0"/>
            </a:br>
            <a:r>
              <a:rPr lang="it-IT" sz="3600" dirty="0" smtClean="0"/>
              <a:t>- Il ragazzo tira fuori la sua vera personalità</a:t>
            </a:r>
            <a:br>
              <a:rPr lang="it-IT" sz="3600" dirty="0" smtClean="0"/>
            </a:br>
            <a:r>
              <a:rPr lang="it-IT" sz="3600" dirty="0" smtClean="0"/>
              <a:t>- attraverso il gioco costruisce rapporti con coetanei, impara a stare con gli altri, assume liberamente un ruolo di rispetto nei confronti del gruppo di cui fa parte</a:t>
            </a:r>
            <a:endParaRPr lang="it-IT" sz="36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0" y="0"/>
            <a:ext cx="9144000" cy="6120680"/>
          </a:xfrm>
        </p:spPr>
        <p:style>
          <a:lnRef idx="2">
            <a:schemeClr val="accent1"/>
          </a:lnRef>
          <a:fillRef idx="1">
            <a:schemeClr val="lt1"/>
          </a:fillRef>
          <a:effectRef idx="0">
            <a:schemeClr val="accent1"/>
          </a:effectRef>
          <a:fontRef idx="minor">
            <a:schemeClr val="dk1"/>
          </a:fontRef>
        </p:style>
        <p:txBody>
          <a:bodyPr>
            <a:normAutofit fontScale="90000"/>
          </a:bodyPr>
          <a:lstStyle/>
          <a:p>
            <a:pPr algn="l"/>
            <a:r>
              <a:rPr lang="it-IT" sz="3600" b="0" dirty="0" smtClean="0"/>
              <a:t>Per il ragazzo il gioco è vita: come vive il gioco così si atteggia di fronte alla vita.</a:t>
            </a:r>
            <a:br>
              <a:rPr lang="it-IT" sz="3600" b="0" dirty="0" smtClean="0"/>
            </a:br>
            <a:r>
              <a:rPr lang="it-IT" sz="3600" b="0" dirty="0" smtClean="0"/>
              <a:t>Attraverso il gioco accresce lo spirito di sacrificio, lo spirito di squadra, il gusto dell’impegno, la capacità di iniziativa, l’assunzione del rischio.</a:t>
            </a:r>
            <a:br>
              <a:rPr lang="it-IT" sz="3600" b="0" dirty="0" smtClean="0"/>
            </a:br>
            <a:r>
              <a:rPr lang="it-IT" sz="3600" b="0" dirty="0" smtClean="0"/>
              <a:t>Il gioco favorisce lo sviluppo della fantasia, della creatività, dell’espressione, della comunicazione.</a:t>
            </a:r>
            <a:br>
              <a:rPr lang="it-IT" sz="3600" b="0" dirty="0" smtClean="0"/>
            </a:br>
            <a:r>
              <a:rPr lang="it-IT" sz="3600" b="0" dirty="0" smtClean="0"/>
              <a:t>Il gioco consente al ragazzo di imparare a stare con gli altri, rispettando delle regole</a:t>
            </a:r>
            <a:endParaRPr lang="it-IT" sz="3600" b="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179512" y="116632"/>
            <a:ext cx="8784976" cy="6336704"/>
          </a:xfrm>
        </p:spPr>
        <p:txBody>
          <a:bodyPr>
            <a:noAutofit/>
          </a:bodyPr>
          <a:lstStyle/>
          <a:p>
            <a:r>
              <a:rPr lang="it-IT" sz="3200" dirty="0" smtClean="0"/>
              <a:t>Per il ragazzo il gioco è vita: come vive il gioco così si atteggia di fronte alla vita.</a:t>
            </a:r>
          </a:p>
          <a:p>
            <a:r>
              <a:rPr lang="it-IT" sz="3200" dirty="0" smtClean="0"/>
              <a:t>Attraverso il gioco accresce lo spirito di sacrificio, lo spirito di squadra, il gusto dell’impegno, la capacità di iniziativa, l’assunzione del rischio.</a:t>
            </a:r>
          </a:p>
          <a:p>
            <a:r>
              <a:rPr lang="it-IT" sz="3200" dirty="0" smtClean="0"/>
              <a:t>Il gioco favorisce lo sviluppo della fantasia, della creatività, dell’espressione, della comunicazione.</a:t>
            </a:r>
          </a:p>
          <a:p>
            <a:r>
              <a:rPr lang="it-IT" sz="3200" dirty="0" smtClean="0"/>
              <a:t>Il gioco consente al ragazzo di imparare a stare con gli altri, rispettando delle regole</a:t>
            </a:r>
            <a:endParaRPr lang="it-IT" sz="32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3802434"/>
          </a:xfrm>
        </p:spPr>
        <p:txBody>
          <a:bodyPr>
            <a:normAutofit/>
          </a:bodyPr>
          <a:lstStyle/>
          <a:p>
            <a:pPr algn="ctr"/>
            <a:r>
              <a:rPr lang="it-IT" sz="5400" dirty="0" smtClean="0"/>
              <a:t/>
            </a:r>
            <a:br>
              <a:rPr lang="it-IT" sz="5400" dirty="0" smtClean="0"/>
            </a:br>
            <a:r>
              <a:rPr lang="it-IT" sz="5400" dirty="0" smtClean="0"/>
              <a:t/>
            </a:r>
            <a:br>
              <a:rPr lang="it-IT" sz="5400" dirty="0" smtClean="0"/>
            </a:br>
            <a:r>
              <a:rPr lang="it-IT" sz="5400" dirty="0" smtClean="0"/>
              <a:t>IL GIOCO E’ EDUCAZIONE</a:t>
            </a:r>
            <a:endParaRPr lang="it-IT" sz="54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sz="half" idx="1"/>
          </p:nvPr>
        </p:nvSpPr>
        <p:spPr>
          <a:xfrm>
            <a:off x="0" y="0"/>
            <a:ext cx="9144000" cy="6858000"/>
          </a:xfrm>
        </p:spPr>
        <p:style>
          <a:lnRef idx="1">
            <a:schemeClr val="accent1"/>
          </a:lnRef>
          <a:fillRef idx="2">
            <a:schemeClr val="accent1"/>
          </a:fillRef>
          <a:effectRef idx="1">
            <a:schemeClr val="accent1"/>
          </a:effectRef>
          <a:fontRef idx="minor">
            <a:schemeClr val="dk1"/>
          </a:fontRef>
        </p:style>
        <p:txBody>
          <a:bodyPr>
            <a:normAutofit/>
          </a:bodyPr>
          <a:lstStyle/>
          <a:p>
            <a:pPr>
              <a:buNone/>
            </a:pPr>
            <a:endParaRPr lang="it-IT" b="1" dirty="0" smtClean="0">
              <a:solidFill>
                <a:schemeClr val="tx1"/>
              </a:solidFill>
              <a:latin typeface="Bell MT" pitchFamily="18" charset="0"/>
            </a:endParaRPr>
          </a:p>
          <a:p>
            <a:pPr>
              <a:buNone/>
            </a:pPr>
            <a:endParaRPr lang="it-IT" b="1" dirty="0" smtClean="0">
              <a:solidFill>
                <a:schemeClr val="tx1"/>
              </a:solidFill>
              <a:latin typeface="Bell MT" pitchFamily="18" charset="0"/>
            </a:endParaRPr>
          </a:p>
          <a:p>
            <a:pPr>
              <a:buNone/>
            </a:pPr>
            <a:r>
              <a:rPr lang="it-IT" b="1" dirty="0" smtClean="0">
                <a:solidFill>
                  <a:schemeClr val="tx1"/>
                </a:solidFill>
                <a:latin typeface="Bell MT" pitchFamily="18" charset="0"/>
              </a:rPr>
              <a:t>“</a:t>
            </a:r>
            <a:r>
              <a:rPr lang="it-IT" b="1" i="1" dirty="0" smtClean="0">
                <a:solidFill>
                  <a:schemeClr val="tx1"/>
                </a:solidFill>
                <a:latin typeface="Bell MT" pitchFamily="18" charset="0"/>
                <a:cs typeface="Arial" pitchFamily="34" charset="0"/>
              </a:rPr>
              <a:t>In concreto perché l’esperienza della fede e dell’amore cristiano sia accolta e vissuta e si trasmetta da una generazione all’altra, una questione fondamentale e decisiva è quella dell’educazione della persona. Occorre occuparsi della formazione della sua intelligenza, senza trascurare quella della sua libertà e capacità di amare</a:t>
            </a:r>
            <a:r>
              <a:rPr lang="it-IT" b="1" i="1" dirty="0" smtClean="0">
                <a:solidFill>
                  <a:schemeClr val="tx1"/>
                </a:solidFill>
                <a:latin typeface="Bell MT" pitchFamily="18" charset="0"/>
                <a:cs typeface="Arial" pitchFamily="34" charset="0"/>
              </a:rPr>
              <a:t>.”</a:t>
            </a:r>
          </a:p>
          <a:p>
            <a:pPr algn="r">
              <a:buNone/>
            </a:pPr>
            <a:endParaRPr lang="it-IT" sz="2400" b="1" i="1" dirty="0" smtClean="0">
              <a:solidFill>
                <a:schemeClr val="tx1"/>
              </a:solidFill>
              <a:latin typeface="Bell MT" pitchFamily="18" charset="0"/>
              <a:cs typeface="Arial" pitchFamily="34" charset="0"/>
            </a:endParaRPr>
          </a:p>
          <a:p>
            <a:pPr algn="r">
              <a:buNone/>
            </a:pPr>
            <a:endParaRPr lang="it-IT" sz="2400" b="1" i="1" dirty="0" smtClean="0">
              <a:solidFill>
                <a:schemeClr val="tx1"/>
              </a:solidFill>
              <a:latin typeface="Bell MT" pitchFamily="18" charset="0"/>
              <a:cs typeface="Arial" pitchFamily="34" charset="0"/>
            </a:endParaRPr>
          </a:p>
          <a:p>
            <a:pPr algn="r">
              <a:buNone/>
            </a:pPr>
            <a:r>
              <a:rPr lang="it-IT" sz="2400" b="1" i="1" dirty="0" smtClean="0">
                <a:solidFill>
                  <a:schemeClr val="tx1"/>
                </a:solidFill>
                <a:latin typeface="Bell MT" pitchFamily="18" charset="0"/>
                <a:cs typeface="Arial" pitchFamily="34" charset="0"/>
              </a:rPr>
              <a:t>Papa </a:t>
            </a:r>
            <a:r>
              <a:rPr lang="it-IT" sz="2400" b="1" i="1" dirty="0" smtClean="0">
                <a:solidFill>
                  <a:schemeClr val="tx1"/>
                </a:solidFill>
                <a:latin typeface="Bell MT" pitchFamily="18" charset="0"/>
                <a:cs typeface="Arial" pitchFamily="34" charset="0"/>
              </a:rPr>
              <a:t>Benedetto </a:t>
            </a:r>
            <a:r>
              <a:rPr lang="it-IT" sz="2400" b="1" i="1" dirty="0" err="1" smtClean="0">
                <a:solidFill>
                  <a:schemeClr val="tx1"/>
                </a:solidFill>
                <a:latin typeface="Bell MT" pitchFamily="18" charset="0"/>
                <a:cs typeface="Arial" pitchFamily="34" charset="0"/>
              </a:rPr>
              <a:t>XV°</a:t>
            </a:r>
            <a:endParaRPr lang="it-IT" sz="2400" b="1" i="1" dirty="0" smtClean="0">
              <a:solidFill>
                <a:schemeClr val="tx1"/>
              </a:solidFill>
              <a:latin typeface="Bell MT" pitchFamily="18" charset="0"/>
              <a:cs typeface="Arial" pitchFamily="34" charset="0"/>
            </a:endParaRPr>
          </a:p>
          <a:p>
            <a:pPr algn="r">
              <a:buNone/>
            </a:pPr>
            <a:endParaRPr lang="it-IT" b="1" i="1" dirty="0">
              <a:solidFill>
                <a:schemeClr val="tx1"/>
              </a:solidFill>
              <a:latin typeface="Bell MT" pitchFamily="18"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endParaRPr lang="it-IT" dirty="0" smtClean="0"/>
          </a:p>
          <a:p>
            <a:endParaRPr lang="it-IT" dirty="0" smtClean="0"/>
          </a:p>
          <a:p>
            <a:pPr algn="ctr">
              <a:buNone/>
            </a:pPr>
            <a:r>
              <a:rPr lang="it-IT" sz="5400" dirty="0" smtClean="0"/>
              <a:t>È IL RAPPORTARSI DELL’INDIVIDUO AD ALTRI SUOI SIMILI</a:t>
            </a:r>
            <a:endParaRPr lang="it-IT" sz="5400" dirty="0"/>
          </a:p>
        </p:txBody>
      </p:sp>
      <p:sp>
        <p:nvSpPr>
          <p:cNvPr id="3" name="Titolo 2"/>
          <p:cNvSpPr>
            <a:spLocks noGrp="1"/>
          </p:cNvSpPr>
          <p:nvPr>
            <p:ph type="title"/>
          </p:nvPr>
        </p:nvSpPr>
        <p:spPr/>
        <p:txBody>
          <a:bodyPr>
            <a:normAutofit fontScale="90000"/>
          </a:bodyPr>
          <a:lstStyle/>
          <a:p>
            <a:r>
              <a:rPr lang="it-IT" sz="4900" u="sng" dirty="0" smtClean="0"/>
              <a:t>LO SCOPO DELLA RELAZIONE</a:t>
            </a:r>
            <a:r>
              <a:rPr lang="it-IT" dirty="0" smtClean="0"/>
              <a:t/>
            </a:r>
            <a:br>
              <a:rPr lang="it-IT" dirty="0" smtClean="0"/>
            </a:br>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5818658"/>
          </a:xfrm>
        </p:spPr>
        <p:txBody>
          <a:bodyPr/>
          <a:lstStyle/>
          <a:p>
            <a:pPr algn="ctr"/>
            <a:r>
              <a:rPr lang="it-IT" dirty="0" smtClean="0"/>
              <a:t>PER FAR SI CHE UNA RELAZIONE SIA SIGNIFICATIVA DEVE ESSERCI UNA </a:t>
            </a:r>
            <a:br>
              <a:rPr lang="it-IT" dirty="0" smtClean="0"/>
            </a:br>
            <a:r>
              <a:rPr lang="it-IT" sz="4400" i="1" u="sng" dirty="0" smtClean="0"/>
              <a:t>CONDIVISIONE</a:t>
            </a:r>
            <a:endParaRPr lang="it-IT" sz="4400" i="1" u="sn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algn="just"/>
            <a:endParaRPr lang="it-IT" sz="4800" dirty="0" smtClean="0"/>
          </a:p>
          <a:p>
            <a:pPr algn="ctr">
              <a:buNone/>
            </a:pPr>
            <a:r>
              <a:rPr lang="it-IT" sz="4800" dirty="0" smtClean="0"/>
              <a:t>Ha la caratteristica di perseguire lo scopo di promuovere lo sviluppo e la crescita</a:t>
            </a:r>
            <a:endParaRPr lang="it-IT" sz="4800" dirty="0"/>
          </a:p>
        </p:txBody>
      </p:sp>
      <p:sp>
        <p:nvSpPr>
          <p:cNvPr id="3" name="Titolo 2"/>
          <p:cNvSpPr>
            <a:spLocks noGrp="1"/>
          </p:cNvSpPr>
          <p:nvPr>
            <p:ph type="title"/>
          </p:nvPr>
        </p:nvSpPr>
        <p:spPr/>
        <p:txBody>
          <a:bodyPr/>
          <a:lstStyle/>
          <a:p>
            <a:r>
              <a:rPr lang="it-IT" i="1" u="sng" dirty="0" smtClean="0"/>
              <a:t>LA RELAZIONE EDUCATIVA</a:t>
            </a:r>
            <a:r>
              <a:rPr lang="it-IT" dirty="0" smtClean="0"/>
              <a:t>:</a:t>
            </a:r>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dirty="0"/>
          </a:p>
        </p:txBody>
      </p:sp>
      <p:sp>
        <p:nvSpPr>
          <p:cNvPr id="3" name="Segnaposto testo 2"/>
          <p:cNvSpPr>
            <a:spLocks noGrp="1"/>
          </p:cNvSpPr>
          <p:nvPr>
            <p:ph type="body" idx="2"/>
          </p:nvPr>
        </p:nvSpPr>
        <p:spPr>
          <a:xfrm>
            <a:off x="899592" y="4869160"/>
            <a:ext cx="7494600" cy="1400342"/>
          </a:xfrm>
        </p:spPr>
        <p:txBody>
          <a:bodyPr/>
          <a:lstStyle/>
          <a:p>
            <a:pPr algn="ctr"/>
            <a:r>
              <a:rPr lang="it-IT" dirty="0" smtClean="0"/>
              <a:t>Comprensione dei suoi </a:t>
            </a:r>
            <a:endParaRPr lang="it-IT" dirty="0"/>
          </a:p>
        </p:txBody>
      </p:sp>
      <p:sp>
        <p:nvSpPr>
          <p:cNvPr id="4" name="Segnaposto contenuto 3"/>
          <p:cNvSpPr>
            <a:spLocks noGrp="1"/>
          </p:cNvSpPr>
          <p:nvPr>
            <p:ph sz="half" idx="1"/>
          </p:nvPr>
        </p:nvSpPr>
        <p:spPr>
          <a:xfrm>
            <a:off x="914400" y="260648"/>
            <a:ext cx="7479792" cy="5832648"/>
          </a:xfrm>
        </p:spPr>
        <p:style>
          <a:lnRef idx="1">
            <a:schemeClr val="accent4"/>
          </a:lnRef>
          <a:fillRef idx="2">
            <a:schemeClr val="accent4"/>
          </a:fillRef>
          <a:effectRef idx="1">
            <a:schemeClr val="accent4"/>
          </a:effectRef>
          <a:fontRef idx="minor">
            <a:schemeClr val="dk1"/>
          </a:fontRef>
        </p:style>
        <p:txBody>
          <a:bodyPr>
            <a:normAutofit/>
          </a:bodyPr>
          <a:lstStyle/>
          <a:p>
            <a:pPr algn="ctr">
              <a:buNone/>
            </a:pPr>
            <a:r>
              <a:rPr lang="it-IT" sz="5200" dirty="0" smtClean="0"/>
              <a:t>L’EDUCATORE DEVE PRINCIPALMENTE </a:t>
            </a:r>
            <a:r>
              <a:rPr lang="it-IT" sz="5200" i="1" u="sng" dirty="0" smtClean="0"/>
              <a:t>COMPRENDERE</a:t>
            </a:r>
          </a:p>
          <a:p>
            <a:pPr lvl="8" algn="ctr"/>
            <a:endParaRPr lang="it-IT" i="1" u="sng" dirty="0" smtClean="0"/>
          </a:p>
          <a:p>
            <a:pPr lvl="8" algn="ctr"/>
            <a:endParaRPr lang="it-IT" i="1" u="sng" dirty="0" smtClean="0"/>
          </a:p>
          <a:p>
            <a:pPr algn="ctr">
              <a:buNone/>
            </a:pPr>
            <a:r>
              <a:rPr lang="it-IT" i="1" dirty="0" smtClean="0"/>
              <a:t>Comprensione dei suoi modi di vita, delle sue abitudini di tutti i giorni che fanno da sfondo alla sua esperienza</a:t>
            </a:r>
            <a:endParaRPr lang="it-IT" i="1"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11560" y="2204864"/>
            <a:ext cx="8229600" cy="1143000"/>
          </a:xfrm>
        </p:spPr>
        <p:txBody>
          <a:bodyPr>
            <a:noAutofit/>
          </a:bodyPr>
          <a:lstStyle/>
          <a:p>
            <a:r>
              <a:rPr lang="it-IT" sz="8000" dirty="0" smtClean="0"/>
              <a:t>OSSERVAZIONE</a:t>
            </a:r>
            <a:endParaRPr lang="it-IT" sz="80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a:bodyPr>
          <a:lstStyle/>
          <a:p>
            <a:pPr algn="ctr">
              <a:buNone/>
            </a:pPr>
            <a:endParaRPr lang="it-IT" sz="6000" dirty="0" smtClean="0"/>
          </a:p>
          <a:p>
            <a:pPr algn="ctr">
              <a:buNone/>
            </a:pPr>
            <a:endParaRPr lang="it-IT" sz="6000" dirty="0" smtClean="0"/>
          </a:p>
          <a:p>
            <a:pPr algn="ctr">
              <a:buNone/>
            </a:pPr>
            <a:r>
              <a:rPr lang="it-IT" sz="6600" dirty="0" smtClean="0"/>
              <a:t>L’INTENZIONALITA’</a:t>
            </a:r>
          </a:p>
          <a:p>
            <a:pPr algn="ctr">
              <a:buNone/>
            </a:pPr>
            <a:endParaRPr lang="it-IT" sz="6600" dirty="0" smtClean="0"/>
          </a:p>
          <a:p>
            <a:pPr algn="ctr">
              <a:buNone/>
            </a:pPr>
            <a:endParaRPr lang="it-IT" sz="6600" dirty="0" smtClean="0"/>
          </a:p>
          <a:p>
            <a:pPr algn="ctr">
              <a:buNone/>
            </a:pPr>
            <a:endParaRPr lang="it-IT" sz="6600" dirty="0" smtClean="0"/>
          </a:p>
        </p:txBody>
      </p:sp>
      <p:sp>
        <p:nvSpPr>
          <p:cNvPr id="3" name="Titolo 2"/>
          <p:cNvSpPr>
            <a:spLocks noGrp="1"/>
          </p:cNvSpPr>
          <p:nvPr>
            <p:ph type="title"/>
          </p:nvPr>
        </p:nvSpPr>
        <p:spPr>
          <a:xfrm>
            <a:off x="457200" y="274638"/>
            <a:ext cx="8229600" cy="2434282"/>
          </a:xfrm>
        </p:spPr>
        <p:txBody>
          <a:bodyPr>
            <a:normAutofit/>
          </a:bodyPr>
          <a:lstStyle/>
          <a:p>
            <a:pPr algn="ctr"/>
            <a:r>
              <a:rPr lang="it-IT" dirty="0" smtClean="0"/>
              <a:t>Una caratteristica principale della relazione è</a:t>
            </a:r>
            <a:endParaRPr lang="it-IT"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iale">
  <a:themeElements>
    <a:clrScheme name="Vial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Vial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Vial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142</TotalTime>
  <Words>876</Words>
  <Application>Microsoft Office PowerPoint</Application>
  <PresentationFormat>Presentazione su schermo (4:3)</PresentationFormat>
  <Paragraphs>132</Paragraphs>
  <Slides>37</Slides>
  <Notes>37</Notes>
  <HiddenSlides>0</HiddenSlides>
  <MMClips>0</MMClips>
  <ScaleCrop>false</ScaleCrop>
  <HeadingPairs>
    <vt:vector size="4" baseType="variant">
      <vt:variant>
        <vt:lpstr>Tema</vt:lpstr>
      </vt:variant>
      <vt:variant>
        <vt:i4>1</vt:i4>
      </vt:variant>
      <vt:variant>
        <vt:lpstr>Titoli diapositive</vt:lpstr>
      </vt:variant>
      <vt:variant>
        <vt:i4>37</vt:i4>
      </vt:variant>
    </vt:vector>
  </HeadingPairs>
  <TitlesOfParts>
    <vt:vector size="38" baseType="lpstr">
      <vt:lpstr>Viale</vt:lpstr>
      <vt:lpstr>LA RELAZIONE EDUCATIVA</vt:lpstr>
      <vt:lpstr>LA RELAZIONE</vt:lpstr>
      <vt:lpstr>MOTIVAZIONE PRINCIPALE</vt:lpstr>
      <vt:lpstr>LO SCOPO DELLA RELAZIONE </vt:lpstr>
      <vt:lpstr>PER FAR SI CHE UNA RELAZIONE SIA SIGNIFICATIVA DEVE ESSERCI UNA  CONDIVISIONE</vt:lpstr>
      <vt:lpstr>LA RELAZIONE EDUCATIVA:</vt:lpstr>
      <vt:lpstr>Diapositiva 7</vt:lpstr>
      <vt:lpstr>OSSERVAZIONE</vt:lpstr>
      <vt:lpstr>Una caratteristica principale della relazione è</vt:lpstr>
      <vt:lpstr>INTENZIONALITA’</vt:lpstr>
      <vt:lpstr> QUESTO SI ESPRIME FORMALMENTE NEL PROGETTO DA CUI DOVREBBE PRENDERE L’AVVIO IL LAVORO CON L’UTENTE  </vt:lpstr>
      <vt:lpstr>Altra caratteristica principale è</vt:lpstr>
      <vt:lpstr>GLOBALITA’</vt:lpstr>
      <vt:lpstr>Il comportamento di un individuo non è la risultante di una singola causa, ma di molteplici fattori in costante rapporto tra loro</vt:lpstr>
      <vt:lpstr>GLOBALITA’</vt:lpstr>
      <vt:lpstr>È la necessità di aprirsi al contributo di altri operatori e di arricchirsi con esso</vt:lpstr>
      <vt:lpstr>QUESTO E’ IL LAVORO D’EQUIPE</vt:lpstr>
      <vt:lpstr>Oltre al lavoro di équipe deve esserci anche un lavoro di </vt:lpstr>
      <vt:lpstr>Il lavoro di RETE è la collaborazione con le altre agenzie di educazione  (ad es. : famiglia, scuola) e altre istituzioni o enti ed associazioni presenti sul territorio </vt:lpstr>
      <vt:lpstr>PERCHE’ CI SIA UN BUON INTERVENTO BISOGNA PORRE ATTENZIONE ALLA</vt:lpstr>
      <vt:lpstr> E’ L’EQUILIBRIO TRA IL COINVOLGIMENTO RISPETTO A DETERMINATE SITUAZIONI E LA TROPPA INDIFFERENZA E DISTACCO</vt:lpstr>
      <vt:lpstr>Disposizioni personali dell’educatore-animatore</vt:lpstr>
      <vt:lpstr>GENUINITA’ O SPONTANEITA’</vt:lpstr>
      <vt:lpstr>ACCETTAZIONE INCONDIZIONATA O CONSIDERAZIONE POSITIVA INCONDIZIONATA</vt:lpstr>
      <vt:lpstr>COMPRENSIONE EMPATICA</vt:lpstr>
      <vt:lpstr>COFRONTO</vt:lpstr>
      <vt:lpstr>IMMEDIATEZZA</vt:lpstr>
      <vt:lpstr>L’ANIMAZIONE  Ha una funzione : -socializzatrice -ludica e ricreativa -educativa e culturale -di sostegno nelle situazioni di       difficoltà</vt:lpstr>
      <vt:lpstr>COMPITO DELL’ANIMAZIONE  Il metodo dell’ANIMAZIONE assume il compito di rendere cosciente l’adolescente del mistero che porta dentro e di abilitarlo a rispondere creativamente</vt:lpstr>
      <vt:lpstr>LO STRUMENTO A DISPOSIZIONE</vt:lpstr>
      <vt:lpstr>IL GIOCO</vt:lpstr>
      <vt:lpstr>Il gioco non è solo un momento per riempire i momenti liberi ma è un’attività fondamentale, indispensabile per la crescita e lo sviluppo di ogni ragazzo.</vt:lpstr>
      <vt:lpstr>- Nel gioco il ragazzo prende coscienza del proprio corpo, dei propri limiti e delle proprie possibilità, anche le più nascoste - Il ragazzo tira fuori la sua vera personalità - attraverso il gioco costruisce rapporti con coetanei, impara a stare con gli altri, assume liberamente un ruolo di rispetto nei confronti del gruppo di cui fa parte</vt:lpstr>
      <vt:lpstr>Per il ragazzo il gioco è vita: come vive il gioco così si atteggia di fronte alla vita. Attraverso il gioco accresce lo spirito di sacrificio, lo spirito di squadra, il gusto dell’impegno, la capacità di iniziativa, l’assunzione del rischio. Il gioco favorisce lo sviluppo della fantasia, della creatività, dell’espressione, della comunicazione. Il gioco consente al ragazzo di imparare a stare con gli altri, rispettando delle regole</vt:lpstr>
      <vt:lpstr>Diapositiva 35</vt:lpstr>
      <vt:lpstr>  IL GIOCO E’ EDUCAZIONE</vt:lpstr>
      <vt:lpstr>Diapositiva 37</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RELAZIONE EDUCATIVA</dc:title>
  <dc:creator>Claudia</dc:creator>
  <cp:lastModifiedBy>Claudia</cp:lastModifiedBy>
  <cp:revision>21</cp:revision>
  <dcterms:created xsi:type="dcterms:W3CDTF">2011-05-13T13:47:09Z</dcterms:created>
  <dcterms:modified xsi:type="dcterms:W3CDTF">2011-05-13T16:41:13Z</dcterms:modified>
</cp:coreProperties>
</file>